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60" r:id="rId3"/>
    <p:sldId id="263" r:id="rId4"/>
    <p:sldId id="259" r:id="rId5"/>
    <p:sldId id="261" r:id="rId6"/>
    <p:sldId id="264" r:id="rId7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29"/>
  </p:normalViewPr>
  <p:slideViewPr>
    <p:cSldViewPr snapToGrid="0" snapToObjects="1">
      <p:cViewPr>
        <p:scale>
          <a:sx n="100" d="100"/>
          <a:sy n="100" d="100"/>
        </p:scale>
        <p:origin x="1000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925DE9-0A0B-2B4A-A9FE-4F6C7E9899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FEC75DA-03E7-DB4B-9EC7-5025BC244E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PT"/>
              <a:t>Clique para editar o estilo de subtítulo do Modelo Global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8059C1B5-CCAE-9B41-B89D-68DB9B1CAD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5CC71E-8B54-7E48-9EE8-DBD7EA2C8FCF}" type="datetimeFigureOut">
              <a:rPr lang="pt-PT" smtClean="0"/>
              <a:t>26/03/22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38563909-5319-794F-B7FC-1B03E25A62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D608B27B-ABA3-BD49-A94E-2B15AA370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3BA185-BE6B-3045-9DD7-46ED328A0FE8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9321354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EDFEAA-8AC2-BF40-8EEC-6D41F16BA2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D8503B11-5DF5-BB44-8DE6-99DD449670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B4787D47-4842-0241-B8FF-01C1F91642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5CC71E-8B54-7E48-9EE8-DBD7EA2C8FCF}" type="datetimeFigureOut">
              <a:rPr lang="pt-PT" smtClean="0"/>
              <a:t>26/03/22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2698A739-AEC6-3E4B-9A84-1B85AD5E9B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B209A3A5-7C08-EC41-8FDF-84CAAE85B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3BA185-BE6B-3045-9DD7-46ED328A0FE8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6077568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A4954251-40BE-0349-A51D-9A639D0CD2C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41E568D1-DE11-294D-9759-84B59B261E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4BD1AE1C-0DA8-0042-8B13-6ECDBF43AF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5CC71E-8B54-7E48-9EE8-DBD7EA2C8FCF}" type="datetimeFigureOut">
              <a:rPr lang="pt-PT" smtClean="0"/>
              <a:t>26/03/22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CD8A3A0B-51A2-1B44-9DB2-BDD9553860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1FBC4629-71F3-B049-9349-FC4DFF0E1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3BA185-BE6B-3045-9DD7-46ED328A0FE8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7816171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77911F-B2EB-804D-9E90-FA851E662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7D9C14C-7278-AF42-8596-7C8004705C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46018763-610E-7447-8DBE-D519D92A8D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5CC71E-8B54-7E48-9EE8-DBD7EA2C8FCF}" type="datetimeFigureOut">
              <a:rPr lang="pt-PT" smtClean="0"/>
              <a:t>26/03/22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76EBB4FC-A448-8C48-8606-10C99A9FCD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8089FFB6-9859-384E-98A6-AC9791D66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3BA185-BE6B-3045-9DD7-46ED328A0FE8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4355475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59AC7E-85DA-D74C-8B32-C34660AC6A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331D94CC-9C0B-704A-A8CB-5019582BC0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EBFAE313-F4EF-C942-AFF7-83FB39C344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5CC71E-8B54-7E48-9EE8-DBD7EA2C8FCF}" type="datetimeFigureOut">
              <a:rPr lang="pt-PT" smtClean="0"/>
              <a:t>26/03/22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5851224E-4636-5142-B80D-D036749AC9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B86E5A89-7963-264C-8A4A-DCB190400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3BA185-BE6B-3045-9DD7-46ED328A0FE8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9233675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65471E-9D39-BD4A-9CCE-AABEA9D01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F5461E38-1C04-D44D-8032-29DED1887E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229645B0-06C5-B64B-8122-F9FC088C2E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E01ACB8C-5D28-2843-A18A-18D2D597CB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5CC71E-8B54-7E48-9EE8-DBD7EA2C8FCF}" type="datetimeFigureOut">
              <a:rPr lang="pt-PT" smtClean="0"/>
              <a:t>26/03/22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D1576A3F-3DD2-7940-8D5D-9711452794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575EBB20-9D4C-DE42-86AA-CB2DEAC12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3BA185-BE6B-3045-9DD7-46ED328A0FE8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4982544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6DAB9C-B82C-FC45-BA54-83502A9EE9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9B8141BB-D72D-EC40-94F6-455E734386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9F993D4E-1D14-AF43-9978-2DAC8C0650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o Texto 4">
            <a:extLst>
              <a:ext uri="{FF2B5EF4-FFF2-40B4-BE49-F238E27FC236}">
                <a16:creationId xmlns:a16="http://schemas.microsoft.com/office/drawing/2014/main" id="{FCCCEA9F-7754-F847-9E7B-7A9DC0C0831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6" name="Marcador de Posição de Conteúdo 5">
            <a:extLst>
              <a:ext uri="{FF2B5EF4-FFF2-40B4-BE49-F238E27FC236}">
                <a16:creationId xmlns:a16="http://schemas.microsoft.com/office/drawing/2014/main" id="{416E48AC-1AB1-0D4D-8300-B645CCC0133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7" name="Marcador de Posição da Data 6">
            <a:extLst>
              <a:ext uri="{FF2B5EF4-FFF2-40B4-BE49-F238E27FC236}">
                <a16:creationId xmlns:a16="http://schemas.microsoft.com/office/drawing/2014/main" id="{DBC050F4-9E18-1042-AEA2-5190A83F6F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5CC71E-8B54-7E48-9EE8-DBD7EA2C8FCF}" type="datetimeFigureOut">
              <a:rPr lang="pt-PT" smtClean="0"/>
              <a:t>26/03/22</a:t>
            </a:fld>
            <a:endParaRPr lang="pt-PT"/>
          </a:p>
        </p:txBody>
      </p:sp>
      <p:sp>
        <p:nvSpPr>
          <p:cNvPr id="8" name="Marcador de Posição do Rodapé 7">
            <a:extLst>
              <a:ext uri="{FF2B5EF4-FFF2-40B4-BE49-F238E27FC236}">
                <a16:creationId xmlns:a16="http://schemas.microsoft.com/office/drawing/2014/main" id="{E4DE3E83-7EB8-044B-B0D2-2E8506296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Marcador de Posição do Número do Diapositivo 8">
            <a:extLst>
              <a:ext uri="{FF2B5EF4-FFF2-40B4-BE49-F238E27FC236}">
                <a16:creationId xmlns:a16="http://schemas.microsoft.com/office/drawing/2014/main" id="{DD1772B3-68E8-1B4A-920A-8F7EE6B1A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3BA185-BE6B-3045-9DD7-46ED328A0FE8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5153383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1D7B57-4C5D-BC43-B091-310BB33A80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B946021B-0B35-464D-BB25-2F912EE78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5CC71E-8B54-7E48-9EE8-DBD7EA2C8FCF}" type="datetimeFigureOut">
              <a:rPr lang="pt-PT" smtClean="0"/>
              <a:t>26/03/22</a:t>
            </a:fld>
            <a:endParaRPr lang="pt-PT"/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82123D92-AE31-1243-8AAF-E15B106EA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41E8B720-8D35-074A-AA53-D5982FE36E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3BA185-BE6B-3045-9DD7-46ED328A0FE8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8829979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Data 1">
            <a:extLst>
              <a:ext uri="{FF2B5EF4-FFF2-40B4-BE49-F238E27FC236}">
                <a16:creationId xmlns:a16="http://schemas.microsoft.com/office/drawing/2014/main" id="{AA53DB3D-CAA6-754E-AA29-CD53F5EFBC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5CC71E-8B54-7E48-9EE8-DBD7EA2C8FCF}" type="datetimeFigureOut">
              <a:rPr lang="pt-PT" smtClean="0"/>
              <a:t>26/03/22</a:t>
            </a:fld>
            <a:endParaRPr lang="pt-PT"/>
          </a:p>
        </p:txBody>
      </p:sp>
      <p:sp>
        <p:nvSpPr>
          <p:cNvPr id="3" name="Marcador de Posição do Rodapé 2">
            <a:extLst>
              <a:ext uri="{FF2B5EF4-FFF2-40B4-BE49-F238E27FC236}">
                <a16:creationId xmlns:a16="http://schemas.microsoft.com/office/drawing/2014/main" id="{845E2B65-80A4-2E45-AEB4-0E86B8AC00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01E9142C-48B8-014D-9872-EC9B81C118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3BA185-BE6B-3045-9DD7-46ED328A0FE8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7509366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15CB0B1-DAC3-934A-985C-6B594C8AD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C98D0794-A60D-EF4A-B0BD-8C7BD348FE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3BCD7070-2143-9A47-8B19-CFE9A4B5A2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BCA88933-5357-4C4F-B20B-2DDA670D2F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5CC71E-8B54-7E48-9EE8-DBD7EA2C8FCF}" type="datetimeFigureOut">
              <a:rPr lang="pt-PT" smtClean="0"/>
              <a:t>26/03/22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CDC31298-A808-2340-9B9A-008417626F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70EE6C5E-964E-694C-99AF-DF57A973F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3BA185-BE6B-3045-9DD7-46ED328A0FE8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5125680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261406-79C7-F741-8EFE-5BA131DE3C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a Imagem 2">
            <a:extLst>
              <a:ext uri="{FF2B5EF4-FFF2-40B4-BE49-F238E27FC236}">
                <a16:creationId xmlns:a16="http://schemas.microsoft.com/office/drawing/2014/main" id="{6789442A-0092-4849-8E4D-9EECAF571F1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PT"/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A6CA2013-C415-8C4B-AC23-EC9A80A015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5AA06DCB-28DD-4F48-AA09-727CC5DA26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5CC71E-8B54-7E48-9EE8-DBD7EA2C8FCF}" type="datetimeFigureOut">
              <a:rPr lang="pt-PT" smtClean="0"/>
              <a:t>26/03/22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E6DD5FFB-422C-7849-BEA6-0B55D5A0E0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3CC6F3E3-D931-5143-B153-CA847F7A48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3BA185-BE6B-3045-9DD7-46ED328A0FE8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4468764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ítulo 1">
            <a:extLst>
              <a:ext uri="{FF2B5EF4-FFF2-40B4-BE49-F238E27FC236}">
                <a16:creationId xmlns:a16="http://schemas.microsoft.com/office/drawing/2014/main" id="{932B5B0D-58EE-F449-B8E3-7A1A6BE8AC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777DE4E9-095D-2D49-A353-364E9CCBBA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DAFCF20E-9909-7541-BC52-1C49061829A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5CC71E-8B54-7E48-9EE8-DBD7EA2C8FCF}" type="datetimeFigureOut">
              <a:rPr lang="pt-PT" smtClean="0"/>
              <a:t>26/03/22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8077FDAA-6077-C941-8868-127632BF1A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776B4F1A-E8B0-694C-A0B6-AFE0EBB68B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3BA185-BE6B-3045-9DD7-46ED328A0FE8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8184459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0D40BE0-6FE6-A848-AF45-28B31C937B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Uprise of the Metaverse: NFT </a:t>
            </a:r>
            <a:r>
              <a:rPr lang="pt-PT" dirty="0" err="1"/>
              <a:t>Investment</a:t>
            </a:r>
            <a:r>
              <a:rPr lang="pt-PT" dirty="0"/>
              <a:t> </a:t>
            </a:r>
            <a:r>
              <a:rPr lang="pt-PT" dirty="0" err="1"/>
              <a:t>Risk</a:t>
            </a:r>
            <a:br>
              <a:rPr lang="pt-PT" dirty="0"/>
            </a:br>
            <a:endParaRPr lang="pt-PT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3FBB02C0-8482-B14E-A84D-5DF8F418C2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0" indent="0">
              <a:buNone/>
            </a:pPr>
            <a:r>
              <a:rPr lang="en-US" b="1" dirty="0"/>
              <a:t>Goal</a:t>
            </a:r>
          </a:p>
          <a:p>
            <a:pPr marL="0" lvl="0" indent="0">
              <a:buNone/>
            </a:pPr>
            <a:r>
              <a:rPr lang="en-US" dirty="0"/>
              <a:t>Define a strategy to leverage risk within the NFT market.</a:t>
            </a:r>
          </a:p>
          <a:p>
            <a:pPr marL="0" lvl="0" indent="0">
              <a:buNone/>
            </a:pPr>
            <a:endParaRPr lang="en-US" b="1" dirty="0"/>
          </a:p>
          <a:p>
            <a:pPr marL="0" lvl="0" indent="0">
              <a:buNone/>
            </a:pPr>
            <a:r>
              <a:rPr lang="en-US" b="1" dirty="0"/>
              <a:t>Process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US" dirty="0"/>
              <a:t>NFT Market Analysis</a:t>
            </a:r>
            <a:endParaRPr lang="pt-PT" dirty="0"/>
          </a:p>
          <a:p>
            <a:pPr marL="514350" lvl="0" indent="-514350">
              <a:buFont typeface="+mj-lt"/>
              <a:buAutoNum type="arabicPeriod"/>
            </a:pPr>
            <a:r>
              <a:rPr lang="en-US" dirty="0"/>
              <a:t>NFT Portfolio Risk Assessment</a:t>
            </a:r>
            <a:endParaRPr lang="pt-PT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NFT Asset Risk Assessment</a:t>
            </a:r>
          </a:p>
          <a:p>
            <a:pPr marL="0" indent="0">
              <a:buNone/>
            </a:pPr>
            <a:endParaRPr lang="en-US" b="1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60442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8B90EB2-684B-4B45-8C5C-DD595D7181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1" y="723578"/>
            <a:ext cx="3733737" cy="1645501"/>
          </a:xfrm>
        </p:spPr>
        <p:txBody>
          <a:bodyPr>
            <a:normAutofit/>
          </a:bodyPr>
          <a:lstStyle/>
          <a:p>
            <a:r>
              <a:rPr lang="pt-PT" sz="3700" dirty="0"/>
              <a:t>NFT </a:t>
            </a:r>
            <a:r>
              <a:rPr lang="pt-PT" sz="3700" dirty="0" err="1"/>
              <a:t>Market</a:t>
            </a:r>
            <a:r>
              <a:rPr lang="pt-PT" sz="3700" dirty="0"/>
              <a:t> </a:t>
            </a:r>
            <a:r>
              <a:rPr lang="pt-PT" sz="3700" dirty="0" err="1"/>
              <a:t>Analysis</a:t>
            </a:r>
            <a:br>
              <a:rPr lang="pt-PT" sz="3700" dirty="0"/>
            </a:br>
            <a:endParaRPr lang="pt-PT" sz="3700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BB6D9F6-3E47-45AD-8461-718A3C87E3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38409" y="0"/>
            <a:ext cx="7653591" cy="6858000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3B16A00-A549-4B07-B8C2-4B3A966D9E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60141" y="321732"/>
            <a:ext cx="4111054" cy="3674848"/>
          </a:xfrm>
          <a:prstGeom prst="rect">
            <a:avLst/>
          </a:prstGeom>
          <a:solidFill>
            <a:srgbClr val="FFFFFF"/>
          </a:solidFill>
          <a:ln w="15875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4DEE9449-7DF2-B04E-80AB-AA14B4210C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0430" y="2255933"/>
            <a:ext cx="3775899" cy="1633075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33B86BAE-87B4-4192-ABB2-627FFC965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8156" y="321732"/>
            <a:ext cx="2766017" cy="3026832"/>
          </a:xfrm>
          <a:prstGeom prst="rect">
            <a:avLst/>
          </a:prstGeom>
          <a:solidFill>
            <a:srgbClr val="FFFFFF"/>
          </a:solidFill>
          <a:ln w="15875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2BB4F03-4463-45CC-89A7-8E03412ED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60141" y="4155753"/>
            <a:ext cx="4111054" cy="2380509"/>
          </a:xfrm>
          <a:prstGeom prst="rect">
            <a:avLst/>
          </a:prstGeom>
          <a:solidFill>
            <a:srgbClr val="FFFFFF"/>
          </a:solidFill>
          <a:ln w="15875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0E1AEAE-1F52-4C29-925C-27738417E9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8156" y="3509431"/>
            <a:ext cx="2766017" cy="3026832"/>
          </a:xfrm>
          <a:prstGeom prst="rect">
            <a:avLst/>
          </a:prstGeom>
          <a:solidFill>
            <a:srgbClr val="FFFFFF"/>
          </a:solidFill>
          <a:ln w="15875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Marcador de Posição de Conteúdo 14">
            <a:extLst>
              <a:ext uri="{FF2B5EF4-FFF2-40B4-BE49-F238E27FC236}">
                <a16:creationId xmlns:a16="http://schemas.microsoft.com/office/drawing/2014/main" id="{50A0AABD-D5F7-A740-80D0-1D789F926A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1688" y="496407"/>
            <a:ext cx="3775899" cy="1651954"/>
          </a:xfrm>
          <a:prstGeom prst="rect">
            <a:avLst/>
          </a:prstGeom>
        </p:spPr>
      </p:pic>
      <p:pic>
        <p:nvPicPr>
          <p:cNvPr id="27" name="Imagem 26">
            <a:extLst>
              <a:ext uri="{FF2B5EF4-FFF2-40B4-BE49-F238E27FC236}">
                <a16:creationId xmlns:a16="http://schemas.microsoft.com/office/drawing/2014/main" id="{5F7AF544-CF0E-1D47-8ACB-407727FC1CC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5419"/>
          <a:stretch/>
        </p:blipFill>
        <p:spPr>
          <a:xfrm>
            <a:off x="9273573" y="419516"/>
            <a:ext cx="2438503" cy="1633075"/>
          </a:xfrm>
          <a:prstGeom prst="rect">
            <a:avLst/>
          </a:prstGeom>
        </p:spPr>
      </p:pic>
      <p:pic>
        <p:nvPicPr>
          <p:cNvPr id="34" name="Marcador de Posição de Conteúdo 33">
            <a:extLst>
              <a:ext uri="{FF2B5EF4-FFF2-40B4-BE49-F238E27FC236}">
                <a16:creationId xmlns:a16="http://schemas.microsoft.com/office/drawing/2014/main" id="{55E1D55C-5567-3748-9C7C-C99DAD6426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5"/>
          <a:srcRect l="1347" t="16230" r="4432" b="9900"/>
          <a:stretch/>
        </p:blipFill>
        <p:spPr>
          <a:xfrm>
            <a:off x="4986111" y="4318312"/>
            <a:ext cx="3840218" cy="1881731"/>
          </a:xfrm>
        </p:spPr>
      </p:pic>
      <p:pic>
        <p:nvPicPr>
          <p:cNvPr id="44" name="Imagem 43">
            <a:extLst>
              <a:ext uri="{FF2B5EF4-FFF2-40B4-BE49-F238E27FC236}">
                <a16:creationId xmlns:a16="http://schemas.microsoft.com/office/drawing/2014/main" id="{62085EF5-4423-4D45-86FE-977296F7D7E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5489" b="37018"/>
          <a:stretch/>
        </p:blipFill>
        <p:spPr>
          <a:xfrm>
            <a:off x="9849607" y="2186308"/>
            <a:ext cx="1303114" cy="1028538"/>
          </a:xfrm>
          <a:prstGeom prst="rect">
            <a:avLst/>
          </a:prstGeom>
        </p:spPr>
      </p:pic>
      <p:pic>
        <p:nvPicPr>
          <p:cNvPr id="32" name="Imagem 31">
            <a:extLst>
              <a:ext uri="{FF2B5EF4-FFF2-40B4-BE49-F238E27FC236}">
                <a16:creationId xmlns:a16="http://schemas.microsoft.com/office/drawing/2014/main" id="{E780BEB9-B119-6145-AF4E-9FD8246D6C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73572" y="4489425"/>
            <a:ext cx="2438503" cy="1066844"/>
          </a:xfrm>
          <a:prstGeom prst="rect">
            <a:avLst/>
          </a:prstGeom>
        </p:spPr>
      </p:pic>
      <p:sp>
        <p:nvSpPr>
          <p:cNvPr id="48" name="Content Placeholder 12">
            <a:extLst>
              <a:ext uri="{FF2B5EF4-FFF2-40B4-BE49-F238E27FC236}">
                <a16:creationId xmlns:a16="http://schemas.microsoft.com/office/drawing/2014/main" id="{53B5C13A-1D57-CF43-88CE-0E97D6F2E502}"/>
              </a:ext>
            </a:extLst>
          </p:cNvPr>
          <p:cNvSpPr txBox="1">
            <a:spLocks/>
          </p:cNvSpPr>
          <p:nvPr/>
        </p:nvSpPr>
        <p:spPr>
          <a:xfrm>
            <a:off x="307828" y="2548467"/>
            <a:ext cx="4058484" cy="36284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Analyze the main market performance indicators.</a:t>
            </a:r>
          </a:p>
          <a:p>
            <a:r>
              <a:rPr lang="en-US" sz="2000" dirty="0"/>
              <a:t>Understand the main drivers of NFT investment risk.</a:t>
            </a:r>
          </a:p>
          <a:p>
            <a:r>
              <a:rPr lang="en-US" sz="2000" dirty="0"/>
              <a:t>Define NFT investment risk.</a:t>
            </a:r>
          </a:p>
          <a:p>
            <a:endParaRPr lang="pt-PT" sz="2000" dirty="0"/>
          </a:p>
          <a:p>
            <a:endParaRPr lang="en-US" sz="2000" dirty="0"/>
          </a:p>
        </p:txBody>
      </p:sp>
      <p:sp>
        <p:nvSpPr>
          <p:cNvPr id="49" name="Título 1">
            <a:extLst>
              <a:ext uri="{FF2B5EF4-FFF2-40B4-BE49-F238E27FC236}">
                <a16:creationId xmlns:a16="http://schemas.microsoft.com/office/drawing/2014/main" id="{88F522D7-65C3-0549-A8DF-176CDE6C301B}"/>
              </a:ext>
            </a:extLst>
          </p:cNvPr>
          <p:cNvSpPr txBox="1">
            <a:spLocks/>
          </p:cNvSpPr>
          <p:nvPr/>
        </p:nvSpPr>
        <p:spPr>
          <a:xfrm>
            <a:off x="142928" y="742573"/>
            <a:ext cx="707834" cy="11972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 sz="7200" b="1" dirty="0"/>
              <a:t>1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8" name="CaixaDeTexto 37">
                <a:extLst>
                  <a:ext uri="{FF2B5EF4-FFF2-40B4-BE49-F238E27FC236}">
                    <a16:creationId xmlns:a16="http://schemas.microsoft.com/office/drawing/2014/main" id="{EF946BB1-5BEE-9F45-8F88-72E09007CE41}"/>
                  </a:ext>
                </a:extLst>
              </p:cNvPr>
              <p:cNvSpPr txBox="1"/>
              <p:nvPr/>
            </p:nvSpPr>
            <p:spPr>
              <a:xfrm>
                <a:off x="465307" y="5417769"/>
                <a:ext cx="358130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PT" b="0" i="1" smtClean="0">
                          <a:latin typeface="Cambria Math" panose="02040503050406030204" pitchFamily="18" charset="0"/>
                        </a:rPr>
                        <m:t>𝑟𝑖𝑠𝑘</m:t>
                      </m:r>
                      <m:r>
                        <a:rPr lang="pt-PT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PT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pt-PT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PT" b="0" i="1" smtClean="0">
                          <a:latin typeface="Cambria Math" panose="02040503050406030204" pitchFamily="18" charset="0"/>
                        </a:rPr>
                        <m:t>𝑡𝑟𝑒𝑛𝑑</m:t>
                      </m:r>
                      <m:r>
                        <a:rPr lang="pt-PT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pt-PT" b="0" i="1" smtClean="0">
                          <a:latin typeface="Cambria Math" panose="02040503050406030204" pitchFamily="18" charset="0"/>
                        </a:rPr>
                        <m:t>h𝑜𝑙𝑑𝑒𝑟𝑠</m:t>
                      </m:r>
                      <m:r>
                        <a:rPr lang="pt-PT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pt-PT" b="0" i="1" smtClean="0">
                          <a:latin typeface="Cambria Math" panose="02040503050406030204" pitchFamily="18" charset="0"/>
                        </a:rPr>
                        <m:t>𝑛𝑒𝑡𝑤𝑜𝑟𝑘</m:t>
                      </m:r>
                      <m:r>
                        <a:rPr lang="pt-PT" b="0" i="1" smtClean="0">
                          <a:latin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pt-PT" dirty="0"/>
              </a:p>
            </p:txBody>
          </p:sp>
        </mc:Choice>
        <mc:Fallback>
          <p:sp>
            <p:nvSpPr>
              <p:cNvPr id="38" name="CaixaDeTexto 37">
                <a:extLst>
                  <a:ext uri="{FF2B5EF4-FFF2-40B4-BE49-F238E27FC236}">
                    <a16:creationId xmlns:a16="http://schemas.microsoft.com/office/drawing/2014/main" id="{EF946BB1-5BEE-9F45-8F88-72E09007CE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307" y="5417769"/>
                <a:ext cx="3581301" cy="276999"/>
              </a:xfrm>
              <a:prstGeom prst="rect">
                <a:avLst/>
              </a:prstGeom>
              <a:blipFill>
                <a:blip r:embed="rId7"/>
                <a:stretch>
                  <a:fillRect l="-1060" t="-8696" r="-2120" b="-34783"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Seta para Baixo 39">
            <a:extLst>
              <a:ext uri="{FF2B5EF4-FFF2-40B4-BE49-F238E27FC236}">
                <a16:creationId xmlns:a16="http://schemas.microsoft.com/office/drawing/2014/main" id="{90695056-6B50-B544-AB28-458C17862BC0}"/>
              </a:ext>
            </a:extLst>
          </p:cNvPr>
          <p:cNvSpPr/>
          <p:nvPr/>
        </p:nvSpPr>
        <p:spPr>
          <a:xfrm>
            <a:off x="2057400" y="4489425"/>
            <a:ext cx="279669" cy="66013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3359567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ABDEBB-4934-2840-BFCA-A61BC11641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3578"/>
            <a:ext cx="4595071" cy="1645501"/>
          </a:xfrm>
        </p:spPr>
        <p:txBody>
          <a:bodyPr>
            <a:normAutofit/>
          </a:bodyPr>
          <a:lstStyle/>
          <a:p>
            <a:r>
              <a:rPr lang="pt-PT" dirty="0"/>
              <a:t>NFT </a:t>
            </a:r>
            <a:r>
              <a:rPr lang="pt-PT" dirty="0" err="1"/>
              <a:t>Market</a:t>
            </a:r>
            <a:r>
              <a:rPr lang="pt-PT" dirty="0"/>
              <a:t> </a:t>
            </a:r>
            <a:r>
              <a:rPr lang="pt-PT" dirty="0" err="1"/>
              <a:t>Analysis</a:t>
            </a:r>
            <a:endParaRPr lang="pt-PT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208ADDCD-63E5-8901-225D-A2E8E104FE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3391" y="2561564"/>
            <a:ext cx="5079880" cy="3628495"/>
          </a:xfrm>
        </p:spPr>
        <p:txBody>
          <a:bodyPr>
            <a:normAutofit/>
          </a:bodyPr>
          <a:lstStyle/>
          <a:p>
            <a:r>
              <a:rPr lang="en-US" sz="2000" dirty="0"/>
              <a:t>How can NFT investment risk be defined?</a:t>
            </a:r>
          </a:p>
          <a:p>
            <a:endParaRPr lang="en-US" sz="2000" dirty="0"/>
          </a:p>
          <a:p>
            <a:r>
              <a:rPr lang="en-US" sz="2000" dirty="0"/>
              <a:t>What are the main drivers of risk?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03713C1-2FB2-413B-BF91-3AE41726F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0991" y="3474720"/>
            <a:ext cx="6100914" cy="33832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0795B4D-5022-4A7F-A01D-8D880B7CD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99584" y="0"/>
            <a:ext cx="6192415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FD19018-DE7C-4796-ADF2-AD2EB0FC0D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5999" y="0"/>
            <a:ext cx="3002281" cy="33832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Marcador de Posição de Conteúdo 4">
            <a:extLst>
              <a:ext uri="{FF2B5EF4-FFF2-40B4-BE49-F238E27FC236}">
                <a16:creationId xmlns:a16="http://schemas.microsoft.com/office/drawing/2014/main" id="{E7B46593-3806-F94F-9256-512E2383AF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0908" y="802067"/>
            <a:ext cx="2364317" cy="1779148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B1A0A2C2-4F85-44AF-8708-8DCA4B550C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9624" y="0"/>
            <a:ext cx="3002281" cy="33832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8FDB3599-AFF9-D847-BBBA-E778173B05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2775" y="819799"/>
            <a:ext cx="2364317" cy="1743683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6238D36B-0683-9843-BAF0-257DE9A2B7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2573" y="3796452"/>
            <a:ext cx="3482854" cy="2559898"/>
          </a:xfrm>
          <a:prstGeom prst="rect">
            <a:avLst/>
          </a:prstGeom>
        </p:spPr>
      </p:pic>
      <p:sp>
        <p:nvSpPr>
          <p:cNvPr id="15" name="Título 1">
            <a:extLst>
              <a:ext uri="{FF2B5EF4-FFF2-40B4-BE49-F238E27FC236}">
                <a16:creationId xmlns:a16="http://schemas.microsoft.com/office/drawing/2014/main" id="{A9CEC09B-4CA1-E64A-B617-ED9CC48E3909}"/>
              </a:ext>
            </a:extLst>
          </p:cNvPr>
          <p:cNvSpPr txBox="1">
            <a:spLocks/>
          </p:cNvSpPr>
          <p:nvPr/>
        </p:nvSpPr>
        <p:spPr>
          <a:xfrm>
            <a:off x="130366" y="947680"/>
            <a:ext cx="707834" cy="11972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 sz="7200" b="1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1677646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8B90EB2-684B-4B45-8C5C-DD595D7181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723578"/>
            <a:ext cx="3387106" cy="1645501"/>
          </a:xfrm>
        </p:spPr>
        <p:txBody>
          <a:bodyPr>
            <a:normAutofit/>
          </a:bodyPr>
          <a:lstStyle/>
          <a:p>
            <a:r>
              <a:rPr lang="pt-PT" sz="3700" dirty="0"/>
              <a:t>NFT Portfolio </a:t>
            </a:r>
            <a:r>
              <a:rPr lang="pt-PT" sz="3700" dirty="0" err="1"/>
              <a:t>Risk</a:t>
            </a:r>
            <a:r>
              <a:rPr lang="pt-PT" sz="3700" dirty="0"/>
              <a:t> </a:t>
            </a:r>
            <a:r>
              <a:rPr lang="pt-PT" sz="3700" dirty="0" err="1"/>
              <a:t>Assessment</a:t>
            </a:r>
            <a:br>
              <a:rPr lang="pt-PT" sz="3700" dirty="0"/>
            </a:br>
            <a:endParaRPr lang="pt-PT" sz="3700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EBB6D9F6-3E47-45AD-8461-718A3C87E3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38409" y="0"/>
            <a:ext cx="7653591" cy="6858000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A3B16A00-A549-4B07-B8C2-4B3A966D9E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60141" y="321732"/>
            <a:ext cx="4111054" cy="3674848"/>
          </a:xfrm>
          <a:prstGeom prst="rect">
            <a:avLst/>
          </a:prstGeom>
          <a:solidFill>
            <a:srgbClr val="FFFFFF"/>
          </a:solidFill>
          <a:ln w="15875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5" name="Imagem 34">
            <a:extLst>
              <a:ext uri="{FF2B5EF4-FFF2-40B4-BE49-F238E27FC236}">
                <a16:creationId xmlns:a16="http://schemas.microsoft.com/office/drawing/2014/main" id="{08E43085-5786-C14D-9DFA-E60F15319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4430" y="558667"/>
            <a:ext cx="3775899" cy="1274365"/>
          </a:xfrm>
          <a:prstGeom prst="rect">
            <a:avLst/>
          </a:prstGeom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33B86BAE-87B4-4192-ABB2-627FFC965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8156" y="321732"/>
            <a:ext cx="2766017" cy="3026832"/>
          </a:xfrm>
          <a:prstGeom prst="rect">
            <a:avLst/>
          </a:prstGeom>
          <a:solidFill>
            <a:srgbClr val="FFFFFF"/>
          </a:solidFill>
          <a:ln w="15875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9" name="Imagem 38">
            <a:extLst>
              <a:ext uri="{FF2B5EF4-FFF2-40B4-BE49-F238E27FC236}">
                <a16:creationId xmlns:a16="http://schemas.microsoft.com/office/drawing/2014/main" id="{D3BCE407-EC0F-1245-8F4D-D0FD689C26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2927" y="805014"/>
            <a:ext cx="2438503" cy="1737433"/>
          </a:xfrm>
          <a:prstGeom prst="rect">
            <a:avLst/>
          </a:prstGeom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22BB4F03-4463-45CC-89A7-8E03412ED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60141" y="4155753"/>
            <a:ext cx="4111054" cy="2380509"/>
          </a:xfrm>
          <a:prstGeom prst="rect">
            <a:avLst/>
          </a:prstGeom>
          <a:solidFill>
            <a:srgbClr val="FFFFFF"/>
          </a:solidFill>
          <a:ln w="15875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3" name="Marcador de Posição de Conteúdo 32" descr="Uma imagem com texto&#10;&#10;Descrição gerada automaticamente">
            <a:extLst>
              <a:ext uri="{FF2B5EF4-FFF2-40B4-BE49-F238E27FC236}">
                <a16:creationId xmlns:a16="http://schemas.microsoft.com/office/drawing/2014/main" id="{52E84A36-9663-C548-8606-582AB9E80D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9463" y="4864942"/>
            <a:ext cx="3775899" cy="972294"/>
          </a:xfrm>
          <a:prstGeom prst="rect">
            <a:avLst/>
          </a:prstGeom>
        </p:spPr>
      </p:pic>
      <p:sp>
        <p:nvSpPr>
          <p:cNvPr id="54" name="Rectangle 53">
            <a:extLst>
              <a:ext uri="{FF2B5EF4-FFF2-40B4-BE49-F238E27FC236}">
                <a16:creationId xmlns:a16="http://schemas.microsoft.com/office/drawing/2014/main" id="{80E1AEAE-1F52-4C29-925C-27738417E9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8156" y="3509431"/>
            <a:ext cx="2766017" cy="3026832"/>
          </a:xfrm>
          <a:prstGeom prst="rect">
            <a:avLst/>
          </a:prstGeom>
          <a:solidFill>
            <a:srgbClr val="FFFFFF"/>
          </a:solidFill>
          <a:ln w="15875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7" name="Imagem 36">
            <a:extLst>
              <a:ext uri="{FF2B5EF4-FFF2-40B4-BE49-F238E27FC236}">
                <a16:creationId xmlns:a16="http://schemas.microsoft.com/office/drawing/2014/main" id="{653B27F2-9816-1048-AA36-998B22B5E8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17826" y="4349808"/>
            <a:ext cx="2438503" cy="1030267"/>
          </a:xfrm>
          <a:prstGeom prst="rect">
            <a:avLst/>
          </a:prstGeom>
        </p:spPr>
      </p:pic>
      <p:pic>
        <p:nvPicPr>
          <p:cNvPr id="41" name="Marcador de Posição de Conteúdo 40">
            <a:extLst>
              <a:ext uri="{FF2B5EF4-FFF2-40B4-BE49-F238E27FC236}">
                <a16:creationId xmlns:a16="http://schemas.microsoft.com/office/drawing/2014/main" id="{6569DDF9-D9E8-FD43-A09C-B8ED8623F6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6"/>
          <a:srcRect t="16445" b="7911"/>
          <a:stretch/>
        </p:blipFill>
        <p:spPr>
          <a:xfrm>
            <a:off x="5034430" y="2069967"/>
            <a:ext cx="3731262" cy="1764048"/>
          </a:xfrm>
        </p:spPr>
      </p:pic>
      <p:sp>
        <p:nvSpPr>
          <p:cNvPr id="49" name="Título 1">
            <a:extLst>
              <a:ext uri="{FF2B5EF4-FFF2-40B4-BE49-F238E27FC236}">
                <a16:creationId xmlns:a16="http://schemas.microsoft.com/office/drawing/2014/main" id="{24AED008-02B8-B54E-8BBF-A4689D98EF61}"/>
              </a:ext>
            </a:extLst>
          </p:cNvPr>
          <p:cNvSpPr txBox="1">
            <a:spLocks/>
          </p:cNvSpPr>
          <p:nvPr/>
        </p:nvSpPr>
        <p:spPr>
          <a:xfrm>
            <a:off x="142928" y="742573"/>
            <a:ext cx="707834" cy="11972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 sz="7200" b="1" dirty="0"/>
              <a:t>2</a:t>
            </a:r>
          </a:p>
        </p:txBody>
      </p:sp>
      <p:sp>
        <p:nvSpPr>
          <p:cNvPr id="51" name="Content Placeholder 12">
            <a:extLst>
              <a:ext uri="{FF2B5EF4-FFF2-40B4-BE49-F238E27FC236}">
                <a16:creationId xmlns:a16="http://schemas.microsoft.com/office/drawing/2014/main" id="{FDBC3C20-AED4-D64D-A657-BB072AEAD0A2}"/>
              </a:ext>
            </a:extLst>
          </p:cNvPr>
          <p:cNvSpPr txBox="1">
            <a:spLocks/>
          </p:cNvSpPr>
          <p:nvPr/>
        </p:nvSpPr>
        <p:spPr>
          <a:xfrm>
            <a:off x="228559" y="2159156"/>
            <a:ext cx="4104347" cy="36284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Analyze the main performance metrics of most popular NFT projects to define their investment risk.</a:t>
            </a:r>
          </a:p>
          <a:p>
            <a:r>
              <a:rPr lang="en-US" sz="2000" dirty="0"/>
              <a:t>Segment the different projects by investment risk.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3" name="CaixaDeTexto 52">
                <a:extLst>
                  <a:ext uri="{FF2B5EF4-FFF2-40B4-BE49-F238E27FC236}">
                    <a16:creationId xmlns:a16="http://schemas.microsoft.com/office/drawing/2014/main" id="{717ED53C-9BD7-964C-BE39-97B484FFFC07}"/>
                  </a:ext>
                </a:extLst>
              </p:cNvPr>
              <p:cNvSpPr txBox="1"/>
              <p:nvPr/>
            </p:nvSpPr>
            <p:spPr>
              <a:xfrm>
                <a:off x="32528" y="5560237"/>
                <a:ext cx="460908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PT" b="0" i="1" smtClean="0">
                          <a:latin typeface="Cambria Math" panose="02040503050406030204" pitchFamily="18" charset="0"/>
                        </a:rPr>
                        <m:t>𝑝𝑜𝑟𝑡𝑓𝑜𝑙𝑖𝑜</m:t>
                      </m:r>
                      <m:r>
                        <a:rPr lang="pt-PT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PT" b="0" i="1" smtClean="0">
                          <a:latin typeface="Cambria Math" panose="02040503050406030204" pitchFamily="18" charset="0"/>
                        </a:rPr>
                        <m:t>𝑟𝑖𝑠𝑘</m:t>
                      </m:r>
                      <m:r>
                        <a:rPr lang="pt-PT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PT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pt-PT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PT" b="0" i="1" smtClean="0">
                          <a:latin typeface="Cambria Math" panose="02040503050406030204" pitchFamily="18" charset="0"/>
                        </a:rPr>
                        <m:t>𝑡𝑟𝑒𝑛𝑑</m:t>
                      </m:r>
                      <m:r>
                        <a:rPr lang="pt-PT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pt-PT" b="0" i="1" smtClean="0">
                          <a:latin typeface="Cambria Math" panose="02040503050406030204" pitchFamily="18" charset="0"/>
                        </a:rPr>
                        <m:t>h𝑜𝑙𝑑𝑒𝑟𝑠</m:t>
                      </m:r>
                      <m:r>
                        <a:rPr lang="pt-PT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pt-PT" b="0" i="1" smtClean="0">
                          <a:latin typeface="Cambria Math" panose="02040503050406030204" pitchFamily="18" charset="0"/>
                        </a:rPr>
                        <m:t>𝑛𝑒𝑡𝑤𝑜𝑟𝑘</m:t>
                      </m:r>
                      <m:r>
                        <a:rPr lang="pt-PT" b="0" i="1" smtClean="0">
                          <a:latin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pt-PT" dirty="0"/>
              </a:p>
            </p:txBody>
          </p:sp>
        </mc:Choice>
        <mc:Fallback>
          <p:sp>
            <p:nvSpPr>
              <p:cNvPr id="53" name="CaixaDeTexto 52">
                <a:extLst>
                  <a:ext uri="{FF2B5EF4-FFF2-40B4-BE49-F238E27FC236}">
                    <a16:creationId xmlns:a16="http://schemas.microsoft.com/office/drawing/2014/main" id="{717ED53C-9BD7-964C-BE39-97B484FFFC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28" y="5560237"/>
                <a:ext cx="4609082" cy="276999"/>
              </a:xfrm>
              <a:prstGeom prst="rect">
                <a:avLst/>
              </a:prstGeom>
              <a:blipFill>
                <a:blip r:embed="rId7"/>
                <a:stretch>
                  <a:fillRect l="-1374" t="-8696" r="-1648" b="-39130"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Seta para Baixo 54">
            <a:extLst>
              <a:ext uri="{FF2B5EF4-FFF2-40B4-BE49-F238E27FC236}">
                <a16:creationId xmlns:a16="http://schemas.microsoft.com/office/drawing/2014/main" id="{3CF2C7BD-A12A-A64C-8CFD-2E8BE99071B4}"/>
              </a:ext>
            </a:extLst>
          </p:cNvPr>
          <p:cNvSpPr/>
          <p:nvPr/>
        </p:nvSpPr>
        <p:spPr>
          <a:xfrm>
            <a:off x="2057400" y="4489425"/>
            <a:ext cx="279669" cy="66013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6838405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6DEE64-0149-4247-876C-BA752884B3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723578"/>
            <a:ext cx="4102100" cy="1645501"/>
          </a:xfrm>
        </p:spPr>
        <p:txBody>
          <a:bodyPr>
            <a:normAutofit/>
          </a:bodyPr>
          <a:lstStyle/>
          <a:p>
            <a:r>
              <a:rPr lang="en-US" dirty="0"/>
              <a:t>NFT Portfolio </a:t>
            </a:r>
            <a:r>
              <a:rPr lang="pt-PT" dirty="0" err="1"/>
              <a:t>Risk</a:t>
            </a:r>
            <a:r>
              <a:rPr lang="pt-PT" dirty="0"/>
              <a:t> </a:t>
            </a:r>
            <a:r>
              <a:rPr lang="pt-PT" dirty="0" err="1"/>
              <a:t>Assessment</a:t>
            </a:r>
            <a:endParaRPr lang="pt-PT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FA97F3AD-7F6E-4BAE-828A-5A5CEE15B7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7500" y="2548467"/>
            <a:ext cx="5232400" cy="3628495"/>
          </a:xfrm>
        </p:spPr>
        <p:txBody>
          <a:bodyPr>
            <a:normAutofit/>
          </a:bodyPr>
          <a:lstStyle/>
          <a:p>
            <a:r>
              <a:rPr lang="en-US" sz="2000" dirty="0"/>
              <a:t>Is a particular portfolio a good or bad investment?</a:t>
            </a:r>
          </a:p>
          <a:p>
            <a:endParaRPr lang="en-US" sz="2000" dirty="0"/>
          </a:p>
          <a:p>
            <a:r>
              <a:rPr lang="en-US" sz="2000" dirty="0"/>
              <a:t>What are the main drivers of risk for a NFT portfolio?</a:t>
            </a:r>
          </a:p>
          <a:p>
            <a:endParaRPr lang="en-US" sz="2000" dirty="0"/>
          </a:p>
          <a:p>
            <a:r>
              <a:rPr lang="en-US" sz="2000" dirty="0"/>
              <a:t>How can risk by portfolio be quantified?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03713C1-2FB2-413B-BF91-3AE41726F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0991" y="3474720"/>
            <a:ext cx="6100914" cy="33832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0795B4D-5022-4A7F-A01D-8D880B7CD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99584" y="0"/>
            <a:ext cx="6192415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FD19018-DE7C-4796-ADF2-AD2EB0FC0D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5999" y="0"/>
            <a:ext cx="3002281" cy="33832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Marcador de Posição de Conteúdo 4">
            <a:extLst>
              <a:ext uri="{FF2B5EF4-FFF2-40B4-BE49-F238E27FC236}">
                <a16:creationId xmlns:a16="http://schemas.microsoft.com/office/drawing/2014/main" id="{8670F623-22CF-A640-99F5-7E43BD34EA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0908" y="872997"/>
            <a:ext cx="2364317" cy="1637288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B1A0A2C2-4F85-44AF-8708-8DCA4B550C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9624" y="0"/>
            <a:ext cx="3002281" cy="33832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8AAFF561-61B2-3C4A-98E7-B16FDAD350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2775" y="878907"/>
            <a:ext cx="2364317" cy="1625467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CA68BF7A-7CC5-F949-9826-068CF12DDE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5461" y="3796452"/>
            <a:ext cx="3737078" cy="2559898"/>
          </a:xfrm>
          <a:prstGeom prst="rect">
            <a:avLst/>
          </a:prstGeom>
        </p:spPr>
      </p:pic>
      <p:sp>
        <p:nvSpPr>
          <p:cNvPr id="15" name="Título 1">
            <a:extLst>
              <a:ext uri="{FF2B5EF4-FFF2-40B4-BE49-F238E27FC236}">
                <a16:creationId xmlns:a16="http://schemas.microsoft.com/office/drawing/2014/main" id="{F4DF76D7-D7AE-1946-AD49-0E9154819A59}"/>
              </a:ext>
            </a:extLst>
          </p:cNvPr>
          <p:cNvSpPr txBox="1">
            <a:spLocks/>
          </p:cNvSpPr>
          <p:nvPr/>
        </p:nvSpPr>
        <p:spPr>
          <a:xfrm>
            <a:off x="130366" y="947680"/>
            <a:ext cx="707834" cy="11972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 sz="7200" b="1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4385328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FEECE1-A9A2-6D4B-97E2-FD2792B93D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3578"/>
            <a:ext cx="4595071" cy="1645501"/>
          </a:xfrm>
        </p:spPr>
        <p:txBody>
          <a:bodyPr>
            <a:normAutofit/>
          </a:bodyPr>
          <a:lstStyle/>
          <a:p>
            <a:r>
              <a:rPr lang="pt-PT" dirty="0"/>
              <a:t>NFT </a:t>
            </a:r>
            <a:r>
              <a:rPr lang="pt-PT" dirty="0" err="1"/>
              <a:t>Asset</a:t>
            </a:r>
            <a:r>
              <a:rPr lang="pt-PT" dirty="0"/>
              <a:t> </a:t>
            </a:r>
            <a:r>
              <a:rPr lang="pt-PT" dirty="0" err="1"/>
              <a:t>Risk</a:t>
            </a:r>
            <a:r>
              <a:rPr lang="pt-PT" dirty="0"/>
              <a:t> </a:t>
            </a:r>
            <a:r>
              <a:rPr lang="pt-PT" dirty="0" err="1"/>
              <a:t>Assessment</a:t>
            </a:r>
            <a:endParaRPr lang="pt-PT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2F23D39B-AEFB-FB42-9E9C-F1188D0C35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904" y="2505927"/>
            <a:ext cx="5324496" cy="3628495"/>
          </a:xfrm>
        </p:spPr>
        <p:txBody>
          <a:bodyPr>
            <a:normAutofit/>
          </a:bodyPr>
          <a:lstStyle/>
          <a:p>
            <a:r>
              <a:rPr lang="pt-PT" sz="2000" dirty="0" err="1"/>
              <a:t>Focus</a:t>
            </a:r>
            <a:r>
              <a:rPr lang="pt-PT" sz="2000" dirty="0"/>
              <a:t> </a:t>
            </a:r>
            <a:r>
              <a:rPr lang="pt-PT" sz="2000" dirty="0" err="1"/>
              <a:t>on</a:t>
            </a:r>
            <a:r>
              <a:rPr lang="pt-PT" sz="2000" dirty="0"/>
              <a:t> a NFT Project </a:t>
            </a:r>
            <a:r>
              <a:rPr lang="pt-PT" sz="2000" dirty="0" err="1"/>
              <a:t>such</a:t>
            </a:r>
            <a:r>
              <a:rPr lang="pt-PT" sz="2000" dirty="0"/>
              <a:t> as </a:t>
            </a:r>
            <a:r>
              <a:rPr lang="pt-PT" sz="2000" dirty="0" err="1"/>
              <a:t>Art</a:t>
            </a:r>
            <a:r>
              <a:rPr lang="pt-PT" sz="2000" dirty="0"/>
              <a:t> </a:t>
            </a:r>
            <a:r>
              <a:rPr lang="pt-PT" sz="2000" dirty="0" err="1"/>
              <a:t>Blocks</a:t>
            </a:r>
            <a:r>
              <a:rPr lang="pt-PT" sz="2000" dirty="0"/>
              <a:t>.</a:t>
            </a:r>
          </a:p>
          <a:p>
            <a:r>
              <a:rPr lang="pt-PT" sz="2000" dirty="0"/>
              <a:t>Use NFT </a:t>
            </a:r>
            <a:r>
              <a:rPr lang="pt-PT" sz="2000" dirty="0" err="1"/>
              <a:t>transactional</a:t>
            </a:r>
            <a:r>
              <a:rPr lang="pt-PT" sz="2000" dirty="0"/>
              <a:t> data for </a:t>
            </a:r>
            <a:r>
              <a:rPr lang="pt-PT" sz="2000" dirty="0" err="1"/>
              <a:t>that</a:t>
            </a:r>
            <a:r>
              <a:rPr lang="pt-PT" sz="2000" dirty="0"/>
              <a:t> Project to define </a:t>
            </a:r>
            <a:r>
              <a:rPr lang="pt-PT" sz="2000" dirty="0" err="1"/>
              <a:t>assest</a:t>
            </a:r>
            <a:r>
              <a:rPr lang="pt-PT" sz="2000" dirty="0"/>
              <a:t> </a:t>
            </a:r>
            <a:r>
              <a:rPr lang="pt-PT" sz="2000" dirty="0" err="1"/>
              <a:t>investment</a:t>
            </a:r>
            <a:r>
              <a:rPr lang="pt-PT" sz="2000" dirty="0"/>
              <a:t> </a:t>
            </a:r>
            <a:r>
              <a:rPr lang="pt-PT" sz="2000" dirty="0" err="1"/>
              <a:t>risk</a:t>
            </a:r>
            <a:r>
              <a:rPr lang="pt-PT" sz="2000" dirty="0"/>
              <a:t>.</a:t>
            </a:r>
          </a:p>
          <a:p>
            <a:r>
              <a:rPr lang="en-US" sz="2000" dirty="0"/>
              <a:t>Is a particular NFT asset a good or bad investment? </a:t>
            </a:r>
          </a:p>
          <a:p>
            <a:r>
              <a:rPr lang="en-US" sz="2000" dirty="0"/>
              <a:t>How can risk by asset be quantified?</a:t>
            </a:r>
          </a:p>
          <a:p>
            <a:endParaRPr lang="en-US" sz="2000" dirty="0"/>
          </a:p>
          <a:p>
            <a:endParaRPr lang="pt-PT" sz="2000" dirty="0"/>
          </a:p>
          <a:p>
            <a:endParaRPr lang="pt-PT" sz="20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03713C1-2FB2-413B-BF91-3AE41726F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0991" y="3474720"/>
            <a:ext cx="6100914" cy="33832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0795B4D-5022-4A7F-A01D-8D880B7CD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99584" y="0"/>
            <a:ext cx="6192415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FD19018-DE7C-4796-ADF2-AD2EB0FC0D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5999" y="0"/>
            <a:ext cx="3002281" cy="33832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1A0A2C2-4F85-44AF-8708-8DCA4B550C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9624" y="0"/>
            <a:ext cx="3002281" cy="33832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9E9CD563-CF3F-F245-AA6C-930BC1D5E9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5461" y="3796452"/>
            <a:ext cx="3737078" cy="2559898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6CF01679-52D3-DF47-813B-4E27D82587C7}"/>
              </a:ext>
            </a:extLst>
          </p:cNvPr>
          <p:cNvSpPr/>
          <p:nvPr/>
        </p:nvSpPr>
        <p:spPr>
          <a:xfrm>
            <a:off x="8968233" y="0"/>
            <a:ext cx="221298" cy="33832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pic>
        <p:nvPicPr>
          <p:cNvPr id="14" name="Imagem 13" descr="Uma imagem com mesa&#10;&#10;Descrição gerada automaticamente">
            <a:extLst>
              <a:ext uri="{FF2B5EF4-FFF2-40B4-BE49-F238E27FC236}">
                <a16:creationId xmlns:a16="http://schemas.microsoft.com/office/drawing/2014/main" id="{AC12F3AE-AEA2-E24A-A6A1-9CFE23ABDC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1797" y="3796452"/>
            <a:ext cx="4855464" cy="2731197"/>
          </a:xfrm>
          <a:prstGeom prst="rect">
            <a:avLst/>
          </a:prstGeom>
        </p:spPr>
      </p:pic>
      <p:pic>
        <p:nvPicPr>
          <p:cNvPr id="12" name="Marcador de Posição de Conteúdo 8" descr="Uma imagem com mesa&#10;&#10;Descrição gerada automaticamente">
            <a:extLst>
              <a:ext uri="{FF2B5EF4-FFF2-40B4-BE49-F238E27FC236}">
                <a16:creationId xmlns:a16="http://schemas.microsoft.com/office/drawing/2014/main" id="{E8186170-E7DB-4B43-A7E0-7A6794D29F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1557" y="205740"/>
            <a:ext cx="4015945" cy="2971800"/>
          </a:xfrm>
          <a:prstGeom prst="rect">
            <a:avLst/>
          </a:prstGeom>
        </p:spPr>
      </p:pic>
      <p:sp>
        <p:nvSpPr>
          <p:cNvPr id="16" name="Título 1">
            <a:extLst>
              <a:ext uri="{FF2B5EF4-FFF2-40B4-BE49-F238E27FC236}">
                <a16:creationId xmlns:a16="http://schemas.microsoft.com/office/drawing/2014/main" id="{7B24FCD2-FB3B-9245-ABBD-BE2BBD6146AD}"/>
              </a:ext>
            </a:extLst>
          </p:cNvPr>
          <p:cNvSpPr txBox="1">
            <a:spLocks/>
          </p:cNvSpPr>
          <p:nvPr/>
        </p:nvSpPr>
        <p:spPr>
          <a:xfrm>
            <a:off x="130366" y="947680"/>
            <a:ext cx="707834" cy="11972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 sz="7200" b="1" dirty="0"/>
              <a:t>3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CaixaDeTexto 17">
                <a:extLst>
                  <a:ext uri="{FF2B5EF4-FFF2-40B4-BE49-F238E27FC236}">
                    <a16:creationId xmlns:a16="http://schemas.microsoft.com/office/drawing/2014/main" id="{72E1EB39-E2F1-7A47-A929-FEDC80EC4732}"/>
                  </a:ext>
                </a:extLst>
              </p:cNvPr>
              <p:cNvSpPr txBox="1"/>
              <p:nvPr/>
            </p:nvSpPr>
            <p:spPr>
              <a:xfrm>
                <a:off x="325664" y="5910320"/>
                <a:ext cx="550849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PT" b="0" i="1" smtClean="0">
                          <a:latin typeface="Cambria Math" panose="02040503050406030204" pitchFamily="18" charset="0"/>
                        </a:rPr>
                        <m:t>𝑎𝑠𝑠𝑒𝑡</m:t>
                      </m:r>
                      <m:r>
                        <a:rPr lang="pt-PT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PT" b="0" i="1" smtClean="0">
                          <a:latin typeface="Cambria Math" panose="02040503050406030204" pitchFamily="18" charset="0"/>
                        </a:rPr>
                        <m:t>𝑟𝑖𝑠𝑘</m:t>
                      </m:r>
                      <m:r>
                        <a:rPr lang="pt-PT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PT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pt-PT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PT" b="0" i="1" smtClean="0">
                          <a:latin typeface="Cambria Math" panose="02040503050406030204" pitchFamily="18" charset="0"/>
                        </a:rPr>
                        <m:t>𝑝𝑟𝑜𝑗𝑒𝑐𝑡</m:t>
                      </m:r>
                      <m:r>
                        <a:rPr lang="pt-PT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PT" b="0" i="1" smtClean="0">
                          <a:latin typeface="Cambria Math" panose="02040503050406030204" pitchFamily="18" charset="0"/>
                        </a:rPr>
                        <m:t>𝑟𝑖𝑠𝑘</m:t>
                      </m:r>
                      <m:r>
                        <a:rPr lang="pt-PT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pt-PT" b="0" i="1" smtClean="0">
                          <a:latin typeface="Cambria Math" panose="02040503050406030204" pitchFamily="18" charset="0"/>
                        </a:rPr>
                        <m:t>𝑡𝑟𝑒𝑛𝑑</m:t>
                      </m:r>
                      <m:r>
                        <a:rPr lang="pt-PT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pt-PT" b="0" i="1" smtClean="0">
                          <a:latin typeface="Cambria Math" panose="02040503050406030204" pitchFamily="18" charset="0"/>
                        </a:rPr>
                        <m:t>h𝑜𝑙𝑑𝑒𝑟𝑠</m:t>
                      </m:r>
                      <m:r>
                        <a:rPr lang="pt-PT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pt-PT" b="0" i="1" smtClean="0">
                          <a:latin typeface="Cambria Math" panose="02040503050406030204" pitchFamily="18" charset="0"/>
                        </a:rPr>
                        <m:t>𝑛𝑒𝑡𝑤𝑜𝑟𝑘</m:t>
                      </m:r>
                      <m:r>
                        <a:rPr lang="pt-PT" b="0" i="1" smtClean="0">
                          <a:latin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pt-PT" dirty="0"/>
              </a:p>
            </p:txBody>
          </p:sp>
        </mc:Choice>
        <mc:Fallback>
          <p:sp>
            <p:nvSpPr>
              <p:cNvPr id="18" name="CaixaDeTexto 17">
                <a:extLst>
                  <a:ext uri="{FF2B5EF4-FFF2-40B4-BE49-F238E27FC236}">
                    <a16:creationId xmlns:a16="http://schemas.microsoft.com/office/drawing/2014/main" id="{72E1EB39-E2F1-7A47-A929-FEDC80EC47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664" y="5910320"/>
                <a:ext cx="5508495" cy="276999"/>
              </a:xfrm>
              <a:prstGeom prst="rect">
                <a:avLst/>
              </a:prstGeom>
              <a:blipFill>
                <a:blip r:embed="rId5"/>
                <a:stretch>
                  <a:fillRect l="-230" t="-8696" r="-1149" b="-34783"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Seta para Baixo 18">
            <a:extLst>
              <a:ext uri="{FF2B5EF4-FFF2-40B4-BE49-F238E27FC236}">
                <a16:creationId xmlns:a16="http://schemas.microsoft.com/office/drawing/2014/main" id="{E1BADF2D-FEB4-7E45-A387-4F49A1892432}"/>
              </a:ext>
            </a:extLst>
          </p:cNvPr>
          <p:cNvSpPr/>
          <p:nvPr/>
        </p:nvSpPr>
        <p:spPr>
          <a:xfrm>
            <a:off x="2646536" y="4922145"/>
            <a:ext cx="279669" cy="66013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5248013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3893</TotalTime>
  <Words>230</Words>
  <Application>Microsoft Macintosh PowerPoint</Application>
  <PresentationFormat>Ecrã Panorâmico</PresentationFormat>
  <Paragraphs>39</Paragraphs>
  <Slides>6</Slides>
  <Notes>0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6</vt:i4>
      </vt:variant>
    </vt:vector>
  </HeadingPairs>
  <TitlesOfParts>
    <vt:vector size="11" baseType="lpstr">
      <vt:lpstr>Arial</vt:lpstr>
      <vt:lpstr>Calibri</vt:lpstr>
      <vt:lpstr>Calibri Light</vt:lpstr>
      <vt:lpstr>Cambria Math</vt:lpstr>
      <vt:lpstr>Tema do Office</vt:lpstr>
      <vt:lpstr>The Uprise of the Metaverse: NFT Investment Risk </vt:lpstr>
      <vt:lpstr>NFT Market Analysis </vt:lpstr>
      <vt:lpstr>NFT Market Analysis</vt:lpstr>
      <vt:lpstr>NFT Portfolio Risk Assessment </vt:lpstr>
      <vt:lpstr>NFT Portfolio Risk Assessment</vt:lpstr>
      <vt:lpstr>NFT Asset Risk Assessment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Metaverse: NFT Investment Risk </dc:title>
  <dc:creator>Andre Antunes Oliveira</dc:creator>
  <cp:lastModifiedBy>Andre Antunes Oliveira</cp:lastModifiedBy>
  <cp:revision>10</cp:revision>
  <dcterms:created xsi:type="dcterms:W3CDTF">2022-03-26T00:56:23Z</dcterms:created>
  <dcterms:modified xsi:type="dcterms:W3CDTF">2022-03-28T17:49:37Z</dcterms:modified>
</cp:coreProperties>
</file>